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37"/>
  </p:notesMasterIdLst>
  <p:sldIdLst>
    <p:sldId id="258" r:id="rId2"/>
    <p:sldId id="259" r:id="rId3"/>
    <p:sldId id="260" r:id="rId4"/>
    <p:sldId id="261" r:id="rId5"/>
    <p:sldId id="300" r:id="rId6"/>
    <p:sldId id="337" r:id="rId7"/>
    <p:sldId id="437" r:id="rId8"/>
    <p:sldId id="460" r:id="rId9"/>
    <p:sldId id="459" r:id="rId10"/>
    <p:sldId id="458" r:id="rId11"/>
    <p:sldId id="457" r:id="rId12"/>
    <p:sldId id="456" r:id="rId13"/>
    <p:sldId id="455" r:id="rId14"/>
    <p:sldId id="454" r:id="rId15"/>
    <p:sldId id="453" r:id="rId16"/>
    <p:sldId id="452" r:id="rId17"/>
    <p:sldId id="451" r:id="rId18"/>
    <p:sldId id="450" r:id="rId19"/>
    <p:sldId id="449" r:id="rId20"/>
    <p:sldId id="448" r:id="rId21"/>
    <p:sldId id="447" r:id="rId22"/>
    <p:sldId id="446" r:id="rId23"/>
    <p:sldId id="445" r:id="rId24"/>
    <p:sldId id="444" r:id="rId25"/>
    <p:sldId id="443" r:id="rId26"/>
    <p:sldId id="442" r:id="rId27"/>
    <p:sldId id="440" r:id="rId28"/>
    <p:sldId id="441" r:id="rId29"/>
    <p:sldId id="439" r:id="rId30"/>
    <p:sldId id="438" r:id="rId31"/>
    <p:sldId id="461" r:id="rId32"/>
    <p:sldId id="462" r:id="rId33"/>
    <p:sldId id="465" r:id="rId34"/>
    <p:sldId id="464" r:id="rId35"/>
    <p:sldId id="463" r:id="rId3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FFFF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5" autoAdjust="0"/>
    <p:restoredTop sz="84903" autoAdjust="0"/>
  </p:normalViewPr>
  <p:slideViewPr>
    <p:cSldViewPr>
      <p:cViewPr varScale="1">
        <p:scale>
          <a:sx n="94" d="100"/>
          <a:sy n="94" d="100"/>
        </p:scale>
        <p:origin x="7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63677-DD28-4CDD-9842-25405F25DBF9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2216D-17FE-4518-9D57-BA75B747A9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808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3614-4CC7-4322-9E7F-6A5B12221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7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DEDDC-90F5-4E13-91EE-46195279E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708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49BB-66E6-479F-91C8-533DAE16D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84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EF81A-07A8-4207-AC2F-7E4817A8E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35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23FC5-F27D-417C-802A-CA79907453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45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7D347-4DD6-4270-B0E9-F0A297604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7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C8B17-D069-4ED5-98BA-6A16B49D4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F6F4B-2595-4322-A72B-6B14DBED1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72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147B2-3863-46C1-BCC1-DFBDEFF4A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87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8F091-0229-4F0F-9B40-92FDC8D58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8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1AACA-14DD-4D8C-AF47-F654AF60A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90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FE37DFF5-B3FD-4F03-91D8-0A5CD546E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3600" b="1">
                <a:solidFill>
                  <a:srgbClr val="FF0000"/>
                </a:solidFill>
                <a:latin typeface="Times New Roman" pitchFamily="18" charset="0"/>
              </a:rPr>
            </a:br>
            <a:endParaRPr lang="ru-RU" sz="4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Электроэнергетический факультет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dirty="0"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Кафедра электроснабжения и эксплуатации электрооборудования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Учебная дисциплина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ЭКСПЛУАТАЦИЯ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СИСТЕМ ЭЛЕКТРОСНАБЖЕНИЯ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	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Требования к УРЗиА: селективность, быстродействие и чувствительность.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УРЗиА включают: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цепи управления, блокировки, сигнализации;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противоаварийную автоматику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(АПВ, АВР, разгрузку трансформаторов и др.);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автоматику поддержания нормального режима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(регулирование напряжения, нагрузки, коэффициента мощности);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источники питания. 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7253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Недостатки электромеханических реле: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большая мощность, потребляемая от измерительных Тр;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•подвижные контакты, сокращающих срок службы и надежность;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•плохая вибростойкость;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•большие габариты и масса.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Микропроцессорные </a:t>
            </a:r>
            <a:r>
              <a:rPr lang="ru-RU" sz="4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МУРЗиА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на базе специализированных ЭВМ.</a:t>
            </a:r>
          </a:p>
        </p:txBody>
      </p:sp>
    </p:spTree>
    <p:extLst>
      <p:ext uri="{BB962C8B-B14F-4D97-AF65-F5344CB8AC3E}">
        <p14:creationId xmlns:p14="http://schemas.microsoft.com/office/powerpoint/2010/main" val="32591038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1,2 - блоки ввода дискретных (аналоговых)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сигналов; 3 - ЭВМ; 4 - дисплей; 5 - БП;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6 - блок релейных выходов; 7 - сетевой интерфейс; 8 - клавиатура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52400"/>
            <a:ext cx="89916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90500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Достоинства: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повышенная надежность объекта, за счет интегральных микросхем;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самодиагностика устройства;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реализация сложных алгоритмов;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настройка параметров срабатывания защиты при изменении конфигурации;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малые габариты и масса;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большой объем, универсальность и хранение информации об - авариях, расходе электроэнергии, работе сети;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универсальность.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207777551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МУРЗиА многофункциональны: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защита и управление присоединёнными ЭУ и системной автоматикой РУ.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Перспективы применения.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Исполнение типовых МУРЗиА мало отличается и требует корректировки программ, а их цифровые устройства стоят как микропроцессорные реле и постоянно снижается. </a:t>
            </a:r>
          </a:p>
        </p:txBody>
      </p:sp>
    </p:spTree>
    <p:extLst>
      <p:ext uri="{BB962C8B-B14F-4D97-AF65-F5344CB8AC3E}">
        <p14:creationId xmlns:p14="http://schemas.microsoft.com/office/powerpoint/2010/main" val="83925324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Эксплуатация УРЗиА.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Эксплуатационные мероприятия: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наладка и испытания при приемке в эксплуатацию;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профилактические проверки;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проверки после аварий СЭС.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Наладку и испытания УРЗиА проводят в объеме действующих инструкций и указаний с выполнением этапов:</a:t>
            </a:r>
          </a:p>
        </p:txBody>
      </p:sp>
    </p:spTree>
    <p:extLst>
      <p:ext uri="{BB962C8B-B14F-4D97-AF65-F5344CB8AC3E}">
        <p14:creationId xmlns:p14="http://schemas.microsoft.com/office/powerpoint/2010/main" val="40820606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анализ проектной документации;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осмотр аппаратуры;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проверка схемы соединения и маркировки;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испытание и настройка измерительных Тр и аппаратов;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проверка состояния изоляции;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испытание под нагрузкой;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оформление документации.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Приемо-сдаточные испытания производятся в наибольшем объеме.</a:t>
            </a:r>
          </a:p>
        </p:txBody>
      </p:sp>
    </p:spTree>
    <p:extLst>
      <p:ext uri="{BB962C8B-B14F-4D97-AF65-F5344CB8AC3E}">
        <p14:creationId xmlns:p14="http://schemas.microsoft.com/office/powerpoint/2010/main" val="226158038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Цель приемо-сдаточных испытаний состоит в контроле: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4000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качества монтажа частей ЭУ;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правильности сборки схем объекта;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исправности комплектующих элементов;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настройки реле на заданные уставки.</a:t>
            </a:r>
          </a:p>
        </p:txBody>
      </p:sp>
    </p:spTree>
    <p:extLst>
      <p:ext uri="{BB962C8B-B14F-4D97-AF65-F5344CB8AC3E}">
        <p14:creationId xmlns:p14="http://schemas.microsoft.com/office/powerpoint/2010/main" val="103575569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Проверки в процессе эксплуатации выполняются в меньшем объеме.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Назначение: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проверить правильность действия;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оценить пригодность к эксплуатации.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необходимости - дополнительные операции, в том числе и замена отдельных узлов устройства.</a:t>
            </a:r>
          </a:p>
        </p:txBody>
      </p:sp>
    </p:spTree>
    <p:extLst>
      <p:ext uri="{BB962C8B-B14F-4D97-AF65-F5344CB8AC3E}">
        <p14:creationId xmlns:p14="http://schemas.microsoft.com/office/powerpoint/2010/main" val="83213147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Мероприятия (1 раз в год):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осмотр аппаратов и вторичных цепей;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измерение сопротивления изоляции;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опробование устройства в действии.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Дополнительно (1 раз в 2 года) проверки: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механических частей;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испытание изоляции вторичных цепей;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уставок и электрических характеристик;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взаимодействия всех элементов схемы;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типовых действий на выключатели и другие коммутационные аппараты.</a:t>
            </a:r>
          </a:p>
        </p:txBody>
      </p:sp>
    </p:spTree>
    <p:extLst>
      <p:ext uri="{BB962C8B-B14F-4D97-AF65-F5344CB8AC3E}">
        <p14:creationId xmlns:p14="http://schemas.microsoft.com/office/powerpoint/2010/main" val="59584692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eaLnBrk="1" hangingPunct="1"/>
            <a:br>
              <a:rPr lang="ru-RU" b="1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ru-RU" sz="4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endParaRPr lang="ru-RU" sz="4000" b="1" dirty="0">
              <a:solidFill>
                <a:srgbClr val="0066FF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ru-RU" sz="4000" b="1" dirty="0">
                <a:solidFill>
                  <a:srgbClr val="0066FF"/>
                </a:solidFill>
                <a:latin typeface="Times New Roman" pitchFamily="18" charset="0"/>
              </a:rPr>
              <a:t>РАЗДЕЛ II</a:t>
            </a:r>
          </a:p>
          <a:p>
            <a:pPr eaLnBrk="1" hangingPunct="1">
              <a:defRPr/>
            </a:pPr>
            <a:r>
              <a:rPr lang="ru-RU" sz="4000" b="1" dirty="0">
                <a:solidFill>
                  <a:srgbClr val="0066FF"/>
                </a:solidFill>
                <a:latin typeface="Times New Roman" pitchFamily="18" charset="0"/>
              </a:rPr>
              <a:t>  ТЕХНИЧЕСКАЯ ЭКСПЛУАТАЦИЯ ЭЛЕМЕНТОВ СЭС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ЛЕКЦИЯ № 14</a:t>
            </a:r>
          </a:p>
          <a:p>
            <a:pPr eaLnBrk="1" hangingPunct="1"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Эксплуатация устройств</a:t>
            </a:r>
          </a:p>
          <a:p>
            <a:pPr eaLnBrk="1" hangingPunct="1"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релейной защиты и автоматики</a:t>
            </a:r>
          </a:p>
          <a:p>
            <a:pPr eaLnBrk="1" hangingPunct="1"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(УРЗиА)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внешнем осмотре проверяют: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устойчивость и надежность крепления;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наличие и правильность надписей, обозначений, маркировки;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качество монтажа;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наличие шайб от самоотвертывания винтовых соединений;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правильность загибания (по ходу часовой стрелки) проводов под винт;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наличие изолирующих прокладок под выводами и трубок на шпильках.</a:t>
            </a:r>
          </a:p>
        </p:txBody>
      </p:sp>
    </p:spTree>
    <p:extLst>
      <p:ext uri="{BB962C8B-B14F-4D97-AF65-F5344CB8AC3E}">
        <p14:creationId xmlns:p14="http://schemas.microsoft.com/office/powerpoint/2010/main" val="412518248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Контроль монтажа и маркировки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-сличение выполнения монтажа по схемам.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Два метода: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визуальный осмотр;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 наличию цепи.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При однослойном монтаже, когда все провода хорошо видны.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При скрытом - методом прозвонки.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Этот метод заключается в том, что на проверяемую цепь подается напряжение от постороннего источника тока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088742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Схемы проверки наличия цепи кабеля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762000"/>
            <a:ext cx="89331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82948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Регулирование х-к УРЗиА с помощью резисторов, трансформаторов, реостатов, регуляторов напряжений.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Схемы с резисторами - (а)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простая (5-10А), комбинированная до 50 А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где регулируют ток реостатом R, а резистор R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0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для защиты от КЗ при переводе движка реостата R в одно из крайних положений.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197305175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0"/>
            <a:ext cx="89916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01461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РН обеспечивают: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плавное изменение напряжения;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поддержание напряжения;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синусоидальную форму напряжения;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угол сдвига меду напряжением питания и напряжением на обмотке реле не более 3°.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Применяют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- лабораторные автотрансформаторы (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ЛАТр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), переменные резисторы, реостаты.</a:t>
            </a:r>
          </a:p>
        </p:txBody>
      </p:sp>
    </p:spTree>
    <p:extLst>
      <p:ext uri="{BB962C8B-B14F-4D97-AF65-F5344CB8AC3E}">
        <p14:creationId xmlns:p14="http://schemas.microsoft.com/office/powerpoint/2010/main" val="393339948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Установка содержит: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источник регулируемого напряжения;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повышающий Тр;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защитные блокировки;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средства измерения.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Проверка состояния изоляции.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Испытание вторичных цепей и аппаратов выполняют напряжением 1000В за 1мин.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97395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38" y="0"/>
            <a:ext cx="8909373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0753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Мощность Тр (ТV2) не менее 0,5 кВА, при контроле тока утечки (РА) - 200ВА.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Регулирование плавное (ступени 5%), с помощью TV1.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Резистор </a:t>
            </a:r>
            <a:r>
              <a:rPr lang="ru-RU" sz="4000" b="1" dirty="0" err="1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Rог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ограничивает ток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(50 - 60мА)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Реле времени КТ отключает схему через 1мин, а реле КА - при повреждении.</a:t>
            </a:r>
          </a:p>
        </p:txBody>
      </p:sp>
    </p:spTree>
    <p:extLst>
      <p:ext uri="{BB962C8B-B14F-4D97-AF65-F5344CB8AC3E}">
        <p14:creationId xmlns:p14="http://schemas.microsoft.com/office/powerpoint/2010/main" val="296249313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Переносные установки (ПУ).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Микропроцессорные ПУ «Сатурн» предназначены для настройки АВ и оценки токов КЗ в цепи «фаза – нуль» в сетях 0,38кВ; проверки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УРЗиА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в сетях 6 - 35кВ. 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Ток от сети 0,38кВ с помощью: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тиристорного короткозамыкателя;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нагрузочного Тр с регулятором тока.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Структурная схема ПУ «Сатурн». </a:t>
            </a:r>
          </a:p>
        </p:txBody>
      </p:sp>
    </p:spTree>
    <p:extLst>
      <p:ext uri="{BB962C8B-B14F-4D97-AF65-F5344CB8AC3E}">
        <p14:creationId xmlns:p14="http://schemas.microsoft.com/office/powerpoint/2010/main" val="312816932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Учебные цели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Знать группы повреждений, требования, состав и перспективы развития УРЗиА.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2. Знать порядок эксплуатации УРЗиА.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Знать характеристики переносных установок для проверки УРЗиА.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0"/>
            <a:ext cx="838200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364270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Работой управляет микропроцессор МП.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 команде «Пуск» идет цикл управления тиристорами и измерения тока.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Детектор нуля фазы ДНФ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обеспечивает прерывание процесса и привязку фазы отпирающего импульса к моменту перехода напряжения через нуль.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МП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записывает в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программируемый таймер ПТ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число для отпирания тиристоров VS1, VS2, а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формирователь ФИ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вырабатывает импульсы, подаваемые к тиристорам через трансформатор TV1.</a:t>
            </a:r>
          </a:p>
        </p:txBody>
      </p:sp>
    </p:spTree>
    <p:extLst>
      <p:ext uri="{BB962C8B-B14F-4D97-AF65-F5344CB8AC3E}">
        <p14:creationId xmlns:p14="http://schemas.microsoft.com/office/powerpoint/2010/main" val="3287490622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Канал измерения тока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TV2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с входами для разных пределов, мультиплексор переключения пределов измерения тока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МХ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и микросхему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АЦП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Ток в пределах 10 - 2500А измеряют через трансформаторы тока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а при работе с нагрузочным трансформатором - через внешний измерительный трансформатор.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Контроллер - микропроцессор К1821ВМ85 и БИС серии КР580.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Тиристоры - на ток 1200А (с радиаторами) и снабжены узлом тепловой защиты.</a:t>
            </a:r>
          </a:p>
        </p:txBody>
      </p:sp>
    </p:spTree>
    <p:extLst>
      <p:ext uri="{BB962C8B-B14F-4D97-AF65-F5344CB8AC3E}">
        <p14:creationId xmlns:p14="http://schemas.microsoft.com/office/powerpoint/2010/main" val="1596133637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4238267404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31570554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382845600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Учебные вопросы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	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Введение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Группы повреждений, требования, состав и перспективы развития УРЗиА.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Эксплуатация устройств релейной защиты и автоматики.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Переносные установки для проверки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УРЗиА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Заключение</a:t>
            </a:r>
          </a:p>
          <a:p>
            <a:pPr marL="533400" indent="-533400" eaLnBrk="1" hangingPunct="1">
              <a:buFontTx/>
              <a:buNone/>
              <a:defRPr/>
            </a:pPr>
            <a:endParaRPr lang="ru-RU" sz="4000" b="1" dirty="0">
              <a:latin typeface="Times New Roman" pitchFamily="18" charset="0"/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Список рекомендуемой литературы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b="1" dirty="0">
                <a:latin typeface="Times New Roman" pitchFamily="18" charset="0"/>
              </a:rPr>
              <a:t>	Основная литература </a:t>
            </a:r>
          </a:p>
          <a:p>
            <a:pPr marL="514350" indent="-514350" eaLnBrk="1" hangingPunct="1">
              <a:buAutoNum type="arabicPeriod"/>
              <a:defRPr/>
            </a:pPr>
            <a:r>
              <a:rPr lang="ru-RU" b="1" dirty="0">
                <a:latin typeface="Times New Roman" pitchFamily="18" charset="0"/>
              </a:rPr>
              <a:t>Эксплуатация систем электроснабжения		 / В. Я. Хорольский,  М. А. Таранов: СтГАУ. 	– Ставрополь: АГРУС, 2013. – 256с.</a:t>
            </a:r>
          </a:p>
          <a:p>
            <a:pPr marL="0" indent="0" eaLnBrk="1" hangingPunct="1">
              <a:buNone/>
              <a:defRPr/>
            </a:pPr>
            <a:r>
              <a:rPr lang="ru-RU" b="1" dirty="0">
                <a:latin typeface="Times New Roman" pitchFamily="18" charset="0"/>
              </a:rPr>
              <a:t>2. Таранов М. А. Эксплуатация систем    	электроснабжения / М. А. Таранов, В. Я. 	Хорольский,– Ростов-на-Дону: «Терра», 	2010. – 320с.</a:t>
            </a:r>
          </a:p>
          <a:p>
            <a:pPr marL="0" indent="0" eaLnBrk="1" hangingPunct="1">
              <a:buNone/>
              <a:defRPr/>
            </a:pPr>
            <a:r>
              <a:rPr lang="ru-RU" b="1" dirty="0">
                <a:latin typeface="Times New Roman" pitchFamily="18" charset="0"/>
              </a:rPr>
              <a:t>3. Электробезопасность эксплуатации сельских 	электроустановок / М. А. Таранов, В. Я. 	Хорольский, Е. Е. Привалов. </a:t>
            </a:r>
          </a:p>
          <a:p>
            <a:pPr marL="0" indent="0" eaLnBrk="1" hangingPunct="1">
              <a:buNone/>
              <a:defRPr/>
            </a:pPr>
            <a:r>
              <a:rPr lang="ru-RU" b="1" dirty="0">
                <a:latin typeface="Times New Roman" pitchFamily="18" charset="0"/>
              </a:rPr>
              <a:t>	– М.: ФОРУМ: ИНФРА-М. 2014. – 96с.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b="1" dirty="0">
              <a:latin typeface="Times New Roman" pitchFamily="18" charset="0"/>
            </a:endParaRPr>
          </a:p>
          <a:p>
            <a:pPr marL="0" indent="0" eaLnBrk="1" hangingPunct="1">
              <a:buNone/>
              <a:defRPr/>
            </a:pPr>
            <a:endParaRPr lang="ru-RU" b="1" dirty="0">
              <a:latin typeface="Times New Roman" pitchFamily="18" charset="0"/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b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Введение.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УРЗиА обеспечивают своевременные и правильные оперативные действия.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Значение УРЗиА: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•ПС и другие ЭУ не могут работать без УРЗиА;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•ряд ПС эксплуатируется в расчете на безотказное действие УРЗиА;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•неполадки УРЗиА приводят к авариям.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143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электрических сетях возникают повреждения и аварийные (послеаварийные) режимы. 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Повреждения нарушают работу потребителей, приводя к отказу частей ЭУ.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Аварийные (послеаварийные) режимы вызывают недопустимые отклонения напряжения, частоты или тока.</a:t>
            </a:r>
          </a:p>
        </p:txBody>
      </p:sp>
    </p:spTree>
    <p:extLst>
      <p:ext uri="{BB962C8B-B14F-4D97-AF65-F5344CB8AC3E}">
        <p14:creationId xmlns:p14="http://schemas.microsoft.com/office/powerpoint/2010/main" val="38256639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Группы повреждений, требования, состав и перспективы развития УРЗиА.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Группы нарушений и неполадок УРЗиА: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потеря прочности изоляции;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переходные процессы в цепях;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срабатывание предохранителей, автоматических выключателей, не норма напряжения источника тока;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не замыкание контактов, обрыв катушек, неисправность соединений;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</a:t>
            </a: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отказ полупроводниковых приборов;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нарушение уставок аппаратов защиты;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76065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неисправности исполнительных механизмов;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неисправности трансформаторов тока и напряжения.</a:t>
            </a:r>
          </a:p>
          <a:p>
            <a:pPr marL="0" lv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Функции УРЗиА: 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отключение части сети или ЭУ;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действие на сигнал, если повреждение не нарушает электроснабжения и условий безопасности, не разрушает ЭУ;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реагирование на ненормальные режимы.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Опасный вид повреждения - КЗ.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Ненормальная работа - перегрузки.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218931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4074</TotalTime>
  <Words>1160</Words>
  <Application>Microsoft Office PowerPoint</Application>
  <PresentationFormat>Экран (4:3)</PresentationFormat>
  <Paragraphs>186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 New Roman</vt:lpstr>
      <vt:lpstr>Wingdings</vt:lpstr>
      <vt:lpstr>Тема Office</vt:lpstr>
      <vt:lpstr>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материалов</dc:title>
  <dc:subject>Тема 1</dc:subject>
  <dc:creator>Привалов Е.Е.</dc:creator>
  <cp:keywords>атом, ион и молекула</cp:keywords>
  <cp:lastModifiedBy>Пользователь</cp:lastModifiedBy>
  <cp:revision>360</cp:revision>
  <cp:lastPrinted>1601-01-01T00:00:00Z</cp:lastPrinted>
  <dcterms:created xsi:type="dcterms:W3CDTF">1601-01-01T00:00:00Z</dcterms:created>
  <dcterms:modified xsi:type="dcterms:W3CDTF">2020-10-17T09:38:42Z</dcterms:modified>
  <cp:category>текст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